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Corsiva"/>
      <p:regular r:id="rId47"/>
      <p:bold r:id="rId48"/>
      <p:italic r:id="rId49"/>
      <p:boldItalic r:id="rId50"/>
    </p:embeddedFont>
    <p:embeddedFont>
      <p:font typeface="Garamond"/>
      <p:regular r:id="rId51"/>
      <p:bold r:id="rId52"/>
      <p:italic r:id="rId53"/>
      <p:boldItalic r:id="rId54"/>
    </p:embeddedFont>
    <p:embeddedFont>
      <p:font typeface="Arial Narrow"/>
      <p:regular r:id="rId55"/>
      <p:bold r:id="rId56"/>
      <p:italic r:id="rId57"/>
      <p:boldItalic r:id="rId58"/>
    </p:embeddedFont>
    <p:embeddedFont>
      <p:font typeface="Gill Sans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1" roundtripDataSignature="AMtx7mi5xfqzxflzIX1KTcmPqGEYADMY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orsiva-bold.fntdata"/><Relationship Id="rId47" Type="http://schemas.openxmlformats.org/officeDocument/2006/relationships/font" Target="fonts/Corsiva-regular.fntdata"/><Relationship Id="rId49" Type="http://schemas.openxmlformats.org/officeDocument/2006/relationships/font" Target="fonts/Corsi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GillSans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Garamond-regular.fntdata"/><Relationship Id="rId50" Type="http://schemas.openxmlformats.org/officeDocument/2006/relationships/font" Target="fonts/Corsiva-boldItalic.fntdata"/><Relationship Id="rId53" Type="http://schemas.openxmlformats.org/officeDocument/2006/relationships/font" Target="fonts/Garamond-italic.fntdata"/><Relationship Id="rId52" Type="http://schemas.openxmlformats.org/officeDocument/2006/relationships/font" Target="fonts/Garamond-bold.fntdata"/><Relationship Id="rId11" Type="http://schemas.openxmlformats.org/officeDocument/2006/relationships/slide" Target="slides/slide7.xml"/><Relationship Id="rId55" Type="http://schemas.openxmlformats.org/officeDocument/2006/relationships/font" Target="fonts/ArialNarrow-regular.fntdata"/><Relationship Id="rId10" Type="http://schemas.openxmlformats.org/officeDocument/2006/relationships/slide" Target="slides/slide6.xml"/><Relationship Id="rId54" Type="http://schemas.openxmlformats.org/officeDocument/2006/relationships/font" Target="fonts/Garamond-boldItalic.fntdata"/><Relationship Id="rId13" Type="http://schemas.openxmlformats.org/officeDocument/2006/relationships/slide" Target="slides/slide9.xml"/><Relationship Id="rId57" Type="http://schemas.openxmlformats.org/officeDocument/2006/relationships/font" Target="fonts/ArialNarrow-italic.fntdata"/><Relationship Id="rId12" Type="http://schemas.openxmlformats.org/officeDocument/2006/relationships/slide" Target="slides/slide8.xml"/><Relationship Id="rId56" Type="http://schemas.openxmlformats.org/officeDocument/2006/relationships/font" Target="fonts/ArialNarrow-bold.fntdata"/><Relationship Id="rId15" Type="http://schemas.openxmlformats.org/officeDocument/2006/relationships/slide" Target="slides/slide11.xml"/><Relationship Id="rId59" Type="http://schemas.openxmlformats.org/officeDocument/2006/relationships/font" Target="fonts/GillSans-regular.fntdata"/><Relationship Id="rId14" Type="http://schemas.openxmlformats.org/officeDocument/2006/relationships/slide" Target="slides/slide10.xml"/><Relationship Id="rId58" Type="http://schemas.openxmlformats.org/officeDocument/2006/relationships/font" Target="fonts/ArialNarrow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4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4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4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4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4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0" name="Google Shape;20;p44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3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5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88" name="Google Shape;88;p5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4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4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5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95" name="Google Shape;95;p54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7" name="Google Shape;27;p4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6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6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6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" name="Google Shape;32;p4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35" name="Google Shape;35;p46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7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7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7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43" name="Google Shape;43;p4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53" name="Google Shape;53;p49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5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60" name="Google Shape;60;p50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1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1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51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51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51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5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70" name="Google Shape;70;p5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52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52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2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52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52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52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2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81" name="Google Shape;81;p52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43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4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4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4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4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3" name="Google Shape;13;p43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6.png"/><Relationship Id="rId7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Relationship Id="rId6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67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orsiva"/>
              <a:buNone/>
            </a:pPr>
            <a:r>
              <a:rPr lang="en-IN">
                <a:latin typeface="Corsiva"/>
                <a:ea typeface="Corsiva"/>
                <a:cs typeface="Corsiva"/>
                <a:sym typeface="Corsiva"/>
              </a:rPr>
              <a:t>RESUME CLASSIFICATION</a:t>
            </a:r>
            <a:endParaRPr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101" name="Google Shape;101;p1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GROUP 1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N"/>
              <a:t>P266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type="title"/>
          </p:nvPr>
        </p:nvSpPr>
        <p:spPr>
          <a:xfrm>
            <a:off x="1451579" y="867037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br>
              <a:rPr lang="en-IN"/>
            </a:br>
            <a:r>
              <a:rPr lang="en-IN"/>
              <a:t>                                                                               </a:t>
            </a:r>
            <a:r>
              <a:rPr lang="en-IN" sz="3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0"/>
          <p:cNvSpPr txBox="1"/>
          <p:nvPr>
            <p:ph idx="1" type="body"/>
          </p:nvPr>
        </p:nvSpPr>
        <p:spPr>
          <a:xfrm>
            <a:off x="1451579" y="1847462"/>
            <a:ext cx="9603275" cy="3618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/>
              <a:t>                                                                                                       </a:t>
            </a:r>
            <a:r>
              <a:rPr lang="en-IN" sz="4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/>
          <p:nvPr>
            <p:ph type="title"/>
          </p:nvPr>
        </p:nvSpPr>
        <p:spPr>
          <a:xfrm>
            <a:off x="1608815" y="-900757"/>
            <a:ext cx="3273099" cy="14232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Char char="o"/>
            </a:pPr>
            <a:r>
              <a:rPr lang="en-IN">
                <a:solidFill>
                  <a:srgbClr val="FF0000"/>
                </a:solidFill>
              </a:rPr>
              <a:t>BAR PLOT</a:t>
            </a:r>
            <a:endParaRPr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934" y="429208"/>
            <a:ext cx="9235303" cy="240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2934" y="2836506"/>
            <a:ext cx="9235303" cy="31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1426010" y="1"/>
            <a:ext cx="7559370" cy="485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Char char="o"/>
            </a:pPr>
            <a:r>
              <a:rPr lang="en-IN">
                <a:solidFill>
                  <a:srgbClr val="FF0000"/>
                </a:solidFill>
              </a:rPr>
              <a:t>PERCENTAGE OF CATEGORY BY USING PIE GRAPH</a:t>
            </a:r>
            <a:endParaRPr/>
          </a:p>
        </p:txBody>
      </p:sp>
      <p:pic>
        <p:nvPicPr>
          <p:cNvPr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113" y="2715208"/>
            <a:ext cx="8348080" cy="334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113" y="391886"/>
            <a:ext cx="8348080" cy="2323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Gill Sans"/>
              <a:buNone/>
            </a:pPr>
            <a:r>
              <a:rPr lang="en-IN">
                <a:solidFill>
                  <a:srgbClr val="FF0000"/>
                </a:solidFill>
              </a:rPr>
              <a:t>HEATMAP</a:t>
            </a:r>
            <a:endParaRPr/>
          </a:p>
        </p:txBody>
      </p:sp>
      <p:pic>
        <p:nvPicPr>
          <p:cNvPr id="188" name="Google Shape;18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8" y="1698172"/>
            <a:ext cx="9603275" cy="4236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>
            <p:ph type="title"/>
          </p:nvPr>
        </p:nvSpPr>
        <p:spPr>
          <a:xfrm>
            <a:off x="1572877" y="0"/>
            <a:ext cx="9603275" cy="438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urier New"/>
              <a:buChar char="o"/>
            </a:pPr>
            <a:r>
              <a:rPr lang="en-IN">
                <a:solidFill>
                  <a:srgbClr val="FF0000"/>
                </a:solidFill>
              </a:rPr>
              <a:t>WORD CLOUD</a:t>
            </a:r>
            <a:endParaRPr/>
          </a:p>
        </p:txBody>
      </p:sp>
      <p:pic>
        <p:nvPicPr>
          <p:cNvPr id="194" name="Google Shape;194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246" y="438540"/>
            <a:ext cx="9603274" cy="1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6246" y="1978090"/>
            <a:ext cx="9569416" cy="4133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>
            <p:ph type="title"/>
          </p:nvPr>
        </p:nvSpPr>
        <p:spPr>
          <a:xfrm>
            <a:off x="1451578" y="132716"/>
            <a:ext cx="9603275" cy="520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urier New"/>
              <a:buChar char="o"/>
            </a:pPr>
            <a:r>
              <a:rPr lang="en-IN">
                <a:solidFill>
                  <a:srgbClr val="FF0000"/>
                </a:solidFill>
              </a:rPr>
              <a:t>DATA CLEANING</a:t>
            </a:r>
            <a:br>
              <a:rPr lang="en-IN"/>
            </a:br>
            <a:endParaRPr/>
          </a:p>
        </p:txBody>
      </p:sp>
      <p:sp>
        <p:nvSpPr>
          <p:cNvPr id="201" name="Google Shape;201;p1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8" y="895740"/>
            <a:ext cx="9603274" cy="500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1451579" y="0"/>
            <a:ext cx="9603275" cy="81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ourier New"/>
              <a:buChar char="o"/>
            </a:pPr>
            <a:r>
              <a:rPr lang="en-IN" sz="2800">
                <a:solidFill>
                  <a:srgbClr val="FF0000"/>
                </a:solidFill>
              </a:rPr>
              <a:t>COMPRESSION BETWEEN STEMMING &amp; LEMMATIZATION</a:t>
            </a:r>
            <a:endParaRPr/>
          </a:p>
        </p:txBody>
      </p:sp>
      <p:pic>
        <p:nvPicPr>
          <p:cNvPr id="208" name="Google Shape;208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812" y="811763"/>
            <a:ext cx="9761042" cy="136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3812" y="2181208"/>
            <a:ext cx="9761042" cy="393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/>
          <p:nvPr>
            <p:ph type="title"/>
          </p:nvPr>
        </p:nvSpPr>
        <p:spPr>
          <a:xfrm>
            <a:off x="1293181" y="0"/>
            <a:ext cx="9605635" cy="454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urier New"/>
              <a:buChar char="o"/>
            </a:pPr>
            <a:r>
              <a:rPr lang="en-IN">
                <a:solidFill>
                  <a:srgbClr val="FF0000"/>
                </a:solidFill>
              </a:rPr>
              <a:t>STEMMING</a:t>
            </a:r>
            <a:endParaRPr/>
          </a:p>
        </p:txBody>
      </p:sp>
      <p:pic>
        <p:nvPicPr>
          <p:cNvPr id="215" name="Google Shape;21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587" y="454744"/>
            <a:ext cx="23717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5587" y="4220262"/>
            <a:ext cx="3457575" cy="191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5587" y="1052171"/>
            <a:ext cx="8447976" cy="141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5587" y="2463283"/>
            <a:ext cx="8447976" cy="175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83563" y="693822"/>
            <a:ext cx="1209675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/>
          <p:nvPr>
            <p:ph type="title"/>
          </p:nvPr>
        </p:nvSpPr>
        <p:spPr>
          <a:xfrm>
            <a:off x="1451579" y="93306"/>
            <a:ext cx="9603275" cy="61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urier New"/>
              <a:buChar char="o"/>
            </a:pPr>
            <a:r>
              <a:rPr lang="en-IN">
                <a:solidFill>
                  <a:srgbClr val="FF0000"/>
                </a:solidFill>
              </a:rPr>
              <a:t>LEMMATIZATION</a:t>
            </a:r>
            <a:endParaRPr/>
          </a:p>
        </p:txBody>
      </p:sp>
      <p:pic>
        <p:nvPicPr>
          <p:cNvPr id="225" name="Google Shape;22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8" y="971096"/>
            <a:ext cx="8079275" cy="369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0854" y="610054"/>
            <a:ext cx="1524000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br>
              <a:rPr lang="en-IN"/>
            </a:br>
            <a:r>
              <a:rPr lang="en-IN"/>
              <a:t>                                                                               </a:t>
            </a:r>
            <a:r>
              <a:rPr lang="en-IN">
                <a:solidFill>
                  <a:srgbClr val="002060"/>
                </a:solidFill>
              </a:rPr>
              <a:t>04</a:t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1451578" y="1231642"/>
            <a:ext cx="9603275" cy="371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/>
              <a:t>                                                                                                 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/>
              <a:t>                                                                 </a:t>
            </a:r>
            <a:r>
              <a:rPr lang="en-IN" sz="3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Feature Extraction &amp; Model Building</a:t>
            </a:r>
            <a:endParaRPr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GROUP MEMBERS</a:t>
            </a:r>
            <a:endParaRPr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>
                <a:solidFill>
                  <a:srgbClr val="891631"/>
                </a:solidFill>
              </a:rPr>
              <a:t>Mr. Gaurav Kailash Deshmukh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>
                <a:solidFill>
                  <a:srgbClr val="891631"/>
                </a:solidFill>
              </a:rPr>
              <a:t>Mr. Himanshu Sanjay Patil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>
                <a:solidFill>
                  <a:srgbClr val="891631"/>
                </a:solidFill>
              </a:rPr>
              <a:t>Mr. Gurjeet Singh Subhash Punjabi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>
                <a:solidFill>
                  <a:srgbClr val="891631"/>
                </a:solidFill>
              </a:rPr>
              <a:t>Mr. Pratik Shashikant Tarale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>
                <a:solidFill>
                  <a:srgbClr val="891631"/>
                </a:solidFill>
              </a:rPr>
              <a:t>Mr. Pratik Kishor Taori</a:t>
            </a:r>
            <a:endParaRPr>
              <a:solidFill>
                <a:srgbClr val="891631"/>
              </a:solidFill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>
                <a:solidFill>
                  <a:srgbClr val="891631"/>
                </a:solidFill>
              </a:rPr>
              <a:t>Mr. Umang Gopal Mantri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>
                <a:solidFill>
                  <a:srgbClr val="891631"/>
                </a:solidFill>
              </a:rPr>
              <a:t>Ms. Shruti Rajendra Panaskar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1294362" y="513184"/>
            <a:ext cx="9603275" cy="765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urier New"/>
              <a:buChar char="o"/>
            </a:pPr>
            <a:r>
              <a:rPr lang="en-I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1451579" y="1418253"/>
            <a:ext cx="9603275" cy="4711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N" sz="2400"/>
              <a:t>There are Three Feature Extraction Techniques: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romanUcPeriod"/>
            </a:pPr>
            <a:r>
              <a:rPr lang="en-IN"/>
              <a:t>Binary Weight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romanUcPeriod"/>
            </a:pPr>
            <a:r>
              <a:rPr lang="en-IN"/>
              <a:t>Bag of  Words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romanUcPeriod"/>
            </a:pPr>
            <a:r>
              <a:rPr lang="en-IN"/>
              <a:t>TF-IDF</a:t>
            </a:r>
            <a:endParaRPr/>
          </a:p>
          <a:p>
            <a:pPr indent="-387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269" y="3331029"/>
            <a:ext cx="9834466" cy="279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     </a:t>
            </a:r>
            <a:br>
              <a:rPr lang="en-IN"/>
            </a:br>
            <a:r>
              <a:rPr lang="en-IN"/>
              <a:t> </a:t>
            </a:r>
            <a:r>
              <a:rPr lang="en-IN">
                <a:solidFill>
                  <a:srgbClr val="891631"/>
                </a:solidFill>
                <a:latin typeface="Arial Narrow"/>
                <a:ea typeface="Arial Narrow"/>
                <a:cs typeface="Arial Narrow"/>
                <a:sym typeface="Arial Narrow"/>
              </a:rPr>
              <a:t>I. BINARY WEIGHT:</a:t>
            </a:r>
            <a:endParaRPr/>
          </a:p>
        </p:txBody>
      </p:sp>
      <p:pic>
        <p:nvPicPr>
          <p:cNvPr id="245" name="Google Shape;245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432" y="1853754"/>
            <a:ext cx="7539135" cy="382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2800"/>
              <a:buFont typeface="Arial"/>
              <a:buNone/>
            </a:pPr>
            <a:r>
              <a:rPr lang="en-IN" sz="2800">
                <a:solidFill>
                  <a:srgbClr val="891631"/>
                </a:solidFill>
                <a:latin typeface="Arial"/>
                <a:ea typeface="Arial"/>
                <a:cs typeface="Arial"/>
                <a:sym typeface="Arial"/>
              </a:rPr>
              <a:t>MODEL BUILDING BY USING BINARY WEIGHT</a:t>
            </a:r>
            <a:endParaRPr/>
          </a:p>
        </p:txBody>
      </p:sp>
      <p:pic>
        <p:nvPicPr>
          <p:cNvPr id="251" name="Google Shape;251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5146" y="1863724"/>
            <a:ext cx="4843687" cy="398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2139" y="1863725"/>
            <a:ext cx="4672713" cy="398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029" y="0"/>
            <a:ext cx="4814596" cy="296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2930" y="0"/>
            <a:ext cx="5113175" cy="296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029" y="3032449"/>
            <a:ext cx="4814596" cy="309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52931" y="3032449"/>
            <a:ext cx="5113174" cy="309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184" y="381291"/>
            <a:ext cx="5784979" cy="390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br>
              <a:rPr lang="en-IN"/>
            </a:br>
            <a:r>
              <a:rPr lang="en-IN">
                <a:solidFill>
                  <a:srgbClr val="891631"/>
                </a:solidFill>
                <a:latin typeface="Arial Narrow"/>
                <a:ea typeface="Arial Narrow"/>
                <a:cs typeface="Arial Narrow"/>
                <a:sym typeface="Arial Narrow"/>
              </a:rPr>
              <a:t>II. BAG OF WORDS:</a:t>
            </a:r>
            <a:endParaRPr/>
          </a:p>
        </p:txBody>
      </p:sp>
      <p:pic>
        <p:nvPicPr>
          <p:cNvPr id="271" name="Google Shape;271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282" y="1853755"/>
            <a:ext cx="6839338" cy="382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2800"/>
              <a:buFont typeface="Arial"/>
              <a:buNone/>
            </a:pPr>
            <a:r>
              <a:rPr lang="en-IN" sz="2800">
                <a:solidFill>
                  <a:srgbClr val="891631"/>
                </a:solidFill>
                <a:latin typeface="Arial"/>
                <a:ea typeface="Arial"/>
                <a:cs typeface="Arial"/>
                <a:sym typeface="Arial"/>
              </a:rPr>
              <a:t>MODEL BUILDING USING BAG OF WORDS</a:t>
            </a:r>
            <a:endParaRPr/>
          </a:p>
        </p:txBody>
      </p:sp>
      <p:pic>
        <p:nvPicPr>
          <p:cNvPr id="277" name="Google Shape;277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80" y="1853753"/>
            <a:ext cx="4939889" cy="401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5445" y="1853751"/>
            <a:ext cx="4579409" cy="40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564" y="98944"/>
            <a:ext cx="5004851" cy="303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6066" y="98944"/>
            <a:ext cx="5380750" cy="303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565" y="3228975"/>
            <a:ext cx="5004850" cy="292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6065" y="3228975"/>
            <a:ext cx="5380749" cy="292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1961" y="210132"/>
            <a:ext cx="5903459" cy="398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br>
              <a:rPr lang="en-IN"/>
            </a:br>
            <a:r>
              <a:rPr lang="en-IN">
                <a:solidFill>
                  <a:srgbClr val="891631"/>
                </a:solidFill>
                <a:latin typeface="Arial Narrow"/>
                <a:ea typeface="Arial Narrow"/>
                <a:cs typeface="Arial Narrow"/>
                <a:sym typeface="Arial Narrow"/>
              </a:rPr>
              <a:t>III. TF-IDF:</a:t>
            </a:r>
            <a:endParaRPr/>
          </a:p>
        </p:txBody>
      </p:sp>
      <p:pic>
        <p:nvPicPr>
          <p:cNvPr id="297" name="Google Shape;297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8514" y="1853754"/>
            <a:ext cx="6839339" cy="3921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1444671" y="798973"/>
            <a:ext cx="3273099" cy="2382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 sz="3200"/>
              <a:t>OBJECTIVE</a:t>
            </a:r>
            <a:endParaRPr sz="3200"/>
          </a:p>
        </p:txBody>
      </p:sp>
      <p:sp>
        <p:nvSpPr>
          <p:cNvPr id="113" name="Google Shape;113;p3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major objective of our system is to take the current resume ranking system to other level and makes it more flexible for both the entity,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1) Candidates, who has been hired.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2) Client company, who is hiring the candidates.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2800"/>
              <a:buFont typeface="Arial"/>
              <a:buNone/>
            </a:pPr>
            <a:r>
              <a:rPr lang="en-IN" sz="2800">
                <a:solidFill>
                  <a:srgbClr val="891631"/>
                </a:solidFill>
                <a:latin typeface="Arial"/>
                <a:ea typeface="Arial"/>
                <a:cs typeface="Arial"/>
                <a:sym typeface="Arial"/>
              </a:rPr>
              <a:t>MODEL BUILDING BY USING TF-IDF</a:t>
            </a:r>
            <a:endParaRPr sz="2800">
              <a:solidFill>
                <a:srgbClr val="8916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217" y="1864194"/>
            <a:ext cx="4942252" cy="404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4775" y="1864194"/>
            <a:ext cx="4655975" cy="404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758" y="74549"/>
            <a:ext cx="5173241" cy="29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6866" y="74550"/>
            <a:ext cx="5288708" cy="29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758" y="3106998"/>
            <a:ext cx="5173241" cy="303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6866" y="3106998"/>
            <a:ext cx="5288708" cy="303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3720" y="262132"/>
            <a:ext cx="5000625" cy="54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br>
              <a:rPr lang="en-IN"/>
            </a:br>
            <a:r>
              <a:rPr lang="en-IN"/>
              <a:t>                                                                               </a:t>
            </a:r>
            <a:r>
              <a:rPr lang="en-IN">
                <a:solidFill>
                  <a:srgbClr val="002060"/>
                </a:solidFill>
              </a:rPr>
              <a:t>05</a:t>
            </a:r>
            <a:endParaRPr/>
          </a:p>
        </p:txBody>
      </p:sp>
      <p:sp>
        <p:nvSpPr>
          <p:cNvPr id="323" name="Google Shape;323;p33"/>
          <p:cNvSpPr txBox="1"/>
          <p:nvPr>
            <p:ph idx="1" type="body"/>
          </p:nvPr>
        </p:nvSpPr>
        <p:spPr>
          <a:xfrm>
            <a:off x="1451579" y="1853754"/>
            <a:ext cx="9603275" cy="3612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/>
              <a:t>                                                                                                      </a:t>
            </a:r>
            <a:r>
              <a:rPr lang="en-IN" sz="3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endParaRPr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86" y="229863"/>
            <a:ext cx="11740924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286" y="2392038"/>
            <a:ext cx="11740924" cy="356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type="title"/>
          </p:nvPr>
        </p:nvSpPr>
        <p:spPr>
          <a:xfrm>
            <a:off x="1451524" y="95394"/>
            <a:ext cx="9603275" cy="361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ct val="100000"/>
              <a:buFont typeface="Arial Narrow"/>
              <a:buNone/>
            </a:pPr>
            <a:r>
              <a:rPr lang="en-IN" sz="2400">
                <a:solidFill>
                  <a:srgbClr val="891631"/>
                </a:solidFill>
                <a:latin typeface="Arial Narrow"/>
                <a:ea typeface="Arial Narrow"/>
                <a:cs typeface="Arial Narrow"/>
                <a:sym typeface="Arial Narrow"/>
              </a:rPr>
              <a:t>GRAPHICAL REPRESENTATION</a:t>
            </a:r>
            <a:endParaRPr/>
          </a:p>
        </p:txBody>
      </p:sp>
      <p:pic>
        <p:nvPicPr>
          <p:cNvPr id="335" name="Google Shape;335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24" y="457200"/>
            <a:ext cx="9603275" cy="273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1524" y="3191068"/>
            <a:ext cx="9603275" cy="293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>
            <p:ph type="title"/>
          </p:nvPr>
        </p:nvSpPr>
        <p:spPr>
          <a:xfrm>
            <a:off x="1451579" y="0"/>
            <a:ext cx="9603275" cy="41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ourier New"/>
              <a:buChar char="o"/>
            </a:pPr>
            <a:r>
              <a:rPr lang="en-IN" sz="2800">
                <a:solidFill>
                  <a:srgbClr val="FF0000"/>
                </a:solidFill>
              </a:rPr>
              <a:t>FINAL MODEL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342" name="Google Shape;342;p36"/>
          <p:cNvSpPr txBox="1"/>
          <p:nvPr>
            <p:ph idx="1" type="body"/>
          </p:nvPr>
        </p:nvSpPr>
        <p:spPr>
          <a:xfrm>
            <a:off x="1451579" y="2034072"/>
            <a:ext cx="9603275" cy="3432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9" y="771095"/>
            <a:ext cx="9683762" cy="160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1580" y="2432503"/>
            <a:ext cx="9683762" cy="368419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 txBox="1"/>
          <p:nvPr/>
        </p:nvSpPr>
        <p:spPr>
          <a:xfrm>
            <a:off x="1772816" y="369877"/>
            <a:ext cx="61022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I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Naïve Bayes Model by TF-IDF Feature Extraction Technique: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br>
              <a:rPr lang="en-IN"/>
            </a:br>
            <a:r>
              <a:rPr lang="en-IN" sz="3600">
                <a:solidFill>
                  <a:srgbClr val="002060"/>
                </a:solidFill>
              </a:rPr>
              <a:t>06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51" name="Google Shape;351;p37"/>
          <p:cNvSpPr txBox="1"/>
          <p:nvPr>
            <p:ph idx="1" type="body"/>
          </p:nvPr>
        </p:nvSpPr>
        <p:spPr>
          <a:xfrm>
            <a:off x="1451579" y="1853754"/>
            <a:ext cx="9603275" cy="3612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Model Deployment</a:t>
            </a:r>
            <a:endParaRPr sz="2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4" y="369332"/>
            <a:ext cx="5876925" cy="1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074" y="2583609"/>
            <a:ext cx="5876925" cy="340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004" y="369332"/>
            <a:ext cx="5800921" cy="353086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/>
          <p:nvPr/>
        </p:nvSpPr>
        <p:spPr>
          <a:xfrm>
            <a:off x="219074" y="0"/>
            <a:ext cx="61022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▪"/>
            </a:pPr>
            <a:r>
              <a:rPr b="0" i="0" lang="en-IN" sz="18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Anaconda prompt webapp.py </a:t>
            </a:r>
            <a:endParaRPr b="0" i="0" sz="1800" u="none" cap="none" strike="noStrike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219074" y="2214295"/>
            <a:ext cx="61022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▪"/>
            </a:pPr>
            <a:r>
              <a:rPr b="0" i="0" lang="en-IN" sz="18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Web app coding</a:t>
            </a:r>
            <a:endParaRPr/>
          </a:p>
        </p:txBody>
      </p:sp>
      <p:sp>
        <p:nvSpPr>
          <p:cNvPr id="361" name="Google Shape;361;p38"/>
          <p:cNvSpPr txBox="1"/>
          <p:nvPr/>
        </p:nvSpPr>
        <p:spPr>
          <a:xfrm>
            <a:off x="6172004" y="3979727"/>
            <a:ext cx="61022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▪"/>
            </a:pPr>
            <a:r>
              <a:rPr b="0" i="0" lang="en-IN" sz="18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webapp view</a:t>
            </a:r>
            <a:endParaRPr/>
          </a:p>
        </p:txBody>
      </p:sp>
      <p:pic>
        <p:nvPicPr>
          <p:cNvPr id="362" name="Google Shape;362;p38"/>
          <p:cNvPicPr preferRelativeResize="0"/>
          <p:nvPr/>
        </p:nvPicPr>
        <p:blipFill rotWithShape="1">
          <a:blip r:embed="rId6">
            <a:alphaModFix/>
          </a:blip>
          <a:srcRect b="29976" l="2408" r="3303" t="22156"/>
          <a:stretch/>
        </p:blipFill>
        <p:spPr>
          <a:xfrm>
            <a:off x="6172003" y="4329148"/>
            <a:ext cx="5800921" cy="165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type="title"/>
          </p:nvPr>
        </p:nvSpPr>
        <p:spPr>
          <a:xfrm>
            <a:off x="1447331" y="51014"/>
            <a:ext cx="9605635" cy="391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▪"/>
            </a:pPr>
            <a:r>
              <a:rPr lang="en-IN" sz="2400">
                <a:solidFill>
                  <a:srgbClr val="FF0000"/>
                </a:solidFill>
              </a:rPr>
              <a:t>UPLOADING RESUME FILES AND GETTING PREDICTION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68" name="Google Shape;368;p39"/>
          <p:cNvSpPr txBox="1"/>
          <p:nvPr>
            <p:ph idx="1" type="body"/>
          </p:nvPr>
        </p:nvSpPr>
        <p:spPr>
          <a:xfrm>
            <a:off x="670740" y="354562"/>
            <a:ext cx="5562109" cy="576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Upload Resume File:</a:t>
            </a:r>
            <a:endParaRPr/>
          </a:p>
        </p:txBody>
      </p:sp>
      <p:sp>
        <p:nvSpPr>
          <p:cNvPr id="369" name="Google Shape;369;p39"/>
          <p:cNvSpPr txBox="1"/>
          <p:nvPr>
            <p:ph idx="2" type="body"/>
          </p:nvPr>
        </p:nvSpPr>
        <p:spPr>
          <a:xfrm>
            <a:off x="6232849" y="512573"/>
            <a:ext cx="5756988" cy="49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People Soft File:</a:t>
            </a:r>
            <a:endParaRPr/>
          </a:p>
        </p:txBody>
      </p:sp>
      <p:pic>
        <p:nvPicPr>
          <p:cNvPr id="370" name="Google Shape;37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776" y="905069"/>
            <a:ext cx="5421743" cy="164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3825" y="2547257"/>
            <a:ext cx="2769264" cy="355496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/>
          <p:nvPr/>
        </p:nvSpPr>
        <p:spPr>
          <a:xfrm>
            <a:off x="1447331" y="4156788"/>
            <a:ext cx="1202563" cy="3498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8515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3" name="Google Shape;37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0148" y="905070"/>
            <a:ext cx="5731955" cy="164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54926" y="2472612"/>
            <a:ext cx="2906702" cy="362961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9"/>
          <p:cNvSpPr/>
          <p:nvPr/>
        </p:nvSpPr>
        <p:spPr>
          <a:xfrm>
            <a:off x="6971032" y="4100804"/>
            <a:ext cx="1240971" cy="3405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8515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PROJECT FLOW</a:t>
            </a:r>
            <a:endParaRPr/>
          </a:p>
        </p:txBody>
      </p:sp>
      <p:sp>
        <p:nvSpPr>
          <p:cNvPr id="119" name="Google Shape;119;p4"/>
          <p:cNvSpPr txBox="1"/>
          <p:nvPr>
            <p:ph idx="1" type="body"/>
          </p:nvPr>
        </p:nvSpPr>
        <p:spPr>
          <a:xfrm>
            <a:off x="1451578" y="1853754"/>
            <a:ext cx="9603275" cy="4199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/>
              <a:t>            01                                            02                                             03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/>
              <a:t>    Data Extraction                Exploratory Data Analysis                     Visualization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/>
              <a:t>                                                        [EDA]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/>
              <a:t>           04                                             05                                             06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/>
              <a:t> Feature Extraction &amp;                 Model Evaluation                        Model Deployment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/>
              <a:t>    Model Building</a:t>
            </a:r>
            <a:endParaRPr/>
          </a:p>
        </p:txBody>
      </p:sp>
      <p:cxnSp>
        <p:nvCxnSpPr>
          <p:cNvPr id="120" name="Google Shape;120;p4"/>
          <p:cNvCxnSpPr/>
          <p:nvPr/>
        </p:nvCxnSpPr>
        <p:spPr>
          <a:xfrm>
            <a:off x="1782147" y="2286000"/>
            <a:ext cx="180080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4"/>
          <p:cNvCxnSpPr/>
          <p:nvPr/>
        </p:nvCxnSpPr>
        <p:spPr>
          <a:xfrm>
            <a:off x="4497355" y="2286000"/>
            <a:ext cx="2743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4"/>
          <p:cNvCxnSpPr/>
          <p:nvPr/>
        </p:nvCxnSpPr>
        <p:spPr>
          <a:xfrm>
            <a:off x="8537510" y="2286000"/>
            <a:ext cx="159553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4"/>
          <p:cNvCxnSpPr/>
          <p:nvPr/>
        </p:nvCxnSpPr>
        <p:spPr>
          <a:xfrm>
            <a:off x="1642187" y="4264090"/>
            <a:ext cx="194076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4823927" y="4264090"/>
            <a:ext cx="190344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4"/>
          <p:cNvCxnSpPr/>
          <p:nvPr/>
        </p:nvCxnSpPr>
        <p:spPr>
          <a:xfrm>
            <a:off x="8378890" y="4264090"/>
            <a:ext cx="203096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6307494" y="64702"/>
            <a:ext cx="5663400" cy="6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SQL Developer File:</a:t>
            </a:r>
            <a:endParaRPr/>
          </a:p>
        </p:txBody>
      </p:sp>
      <p:sp>
        <p:nvSpPr>
          <p:cNvPr id="381" name="Google Shape;381;p40"/>
          <p:cNvSpPr txBox="1"/>
          <p:nvPr>
            <p:ph idx="1" type="body"/>
          </p:nvPr>
        </p:nvSpPr>
        <p:spPr>
          <a:xfrm>
            <a:off x="345233" y="65313"/>
            <a:ext cx="5747250" cy="6111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React Developer File:</a:t>
            </a:r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020" y="497813"/>
            <a:ext cx="5663675" cy="180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8009" y="2230016"/>
            <a:ext cx="3199801" cy="386287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0"/>
          <p:cNvSpPr/>
          <p:nvPr/>
        </p:nvSpPr>
        <p:spPr>
          <a:xfrm>
            <a:off x="998376" y="3666931"/>
            <a:ext cx="1073020" cy="2985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8515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85" name="Google Shape;38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4270" y="497814"/>
            <a:ext cx="5871250" cy="180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03593" y="2108717"/>
            <a:ext cx="2689058" cy="398417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/>
          <p:nvPr/>
        </p:nvSpPr>
        <p:spPr>
          <a:xfrm>
            <a:off x="7203566" y="3666930"/>
            <a:ext cx="1110343" cy="2985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8515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374" y="0"/>
            <a:ext cx="9693480" cy="66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018" y="664522"/>
            <a:ext cx="9723963" cy="428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type="title"/>
          </p:nvPr>
        </p:nvSpPr>
        <p:spPr>
          <a:xfrm>
            <a:off x="4357396" y="1399592"/>
            <a:ext cx="6697458" cy="1399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</a:pPr>
            <a:r>
              <a:rPr b="1" lang="en-IN">
                <a:latin typeface="Garamond"/>
                <a:ea typeface="Garamond"/>
                <a:cs typeface="Garamond"/>
                <a:sym typeface="Garamond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br>
              <a:rPr lang="en-IN"/>
            </a:br>
            <a:r>
              <a:rPr lang="en-IN" sz="3600"/>
              <a:t>                                                                               </a:t>
            </a:r>
            <a:r>
              <a:rPr lang="en-IN" sz="4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 sz="4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Data Extraction</a:t>
            </a:r>
            <a:endParaRPr sz="4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Gill Sans"/>
              <a:buNone/>
            </a:pPr>
            <a:r>
              <a:rPr lang="en-IN">
                <a:solidFill>
                  <a:srgbClr val="C00000"/>
                </a:solidFill>
              </a:rPr>
              <a:t>EXTRACT TEXT FROM DATASET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1447330" y="1864194"/>
            <a:ext cx="4836346" cy="4107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Here we extracted the text from data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 txBox="1"/>
          <p:nvPr>
            <p:ph idx="2" type="body"/>
          </p:nvPr>
        </p:nvSpPr>
        <p:spPr>
          <a:xfrm>
            <a:off x="6287747" y="1863584"/>
            <a:ext cx="4771176" cy="4042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Covert pdf file to docx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90" y="2258008"/>
            <a:ext cx="4665306" cy="364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8793" y="2258008"/>
            <a:ext cx="4634202" cy="364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Gill Sans"/>
              <a:buNone/>
            </a:pPr>
            <a:r>
              <a:rPr lang="en-IN">
                <a:solidFill>
                  <a:srgbClr val="C00000"/>
                </a:solidFill>
              </a:rPr>
              <a:t>DATA FRAME 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1447331" y="1864194"/>
            <a:ext cx="4645152" cy="4042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Create Data Frame</a:t>
            </a:r>
            <a:endParaRPr/>
          </a:p>
        </p:txBody>
      </p:sp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6223519" y="1864194"/>
            <a:ext cx="4831334" cy="4042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Merge &amp; Drop Columns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331" y="2295331"/>
            <a:ext cx="4645152" cy="361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2034" y="2295331"/>
            <a:ext cx="4802818" cy="3610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br>
              <a:rPr lang="en-IN"/>
            </a:br>
            <a:r>
              <a:rPr lang="en-IN" sz="3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 txBox="1"/>
          <p:nvPr>
            <p:ph idx="1" type="body"/>
          </p:nvPr>
        </p:nvSpPr>
        <p:spPr>
          <a:xfrm>
            <a:off x="1451579" y="1853754"/>
            <a:ext cx="9603275" cy="3612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 sz="3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Gill Sans"/>
              <a:buNone/>
            </a:pPr>
            <a:r>
              <a:rPr lang="en-IN">
                <a:solidFill>
                  <a:srgbClr val="C00000"/>
                </a:solidFill>
              </a:rPr>
              <a:t>EXPLORATORY DATA ANALYSIS [EDA]</a:t>
            </a:r>
            <a:endParaRPr/>
          </a:p>
        </p:txBody>
      </p:sp>
      <p:pic>
        <p:nvPicPr>
          <p:cNvPr id="161" name="Google Shape;161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216" y="1864194"/>
            <a:ext cx="5008733" cy="418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949" y="2622527"/>
            <a:ext cx="2828926" cy="13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2023-07-27T10:39:35Z</dcterms:created>
  <dc:creator>shravani panaskar</dc:creator>
</cp:coreProperties>
</file>